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7"/>
  </p:notesMasterIdLst>
  <p:sldIdLst>
    <p:sldId id="256" r:id="rId2"/>
    <p:sldId id="314" r:id="rId3"/>
    <p:sldId id="318" r:id="rId4"/>
    <p:sldId id="315" r:id="rId5"/>
    <p:sldId id="316" r:id="rId6"/>
    <p:sldId id="341" r:id="rId7"/>
    <p:sldId id="337" r:id="rId8"/>
    <p:sldId id="338" r:id="rId9"/>
    <p:sldId id="340" r:id="rId10"/>
    <p:sldId id="339" r:id="rId11"/>
    <p:sldId id="342" r:id="rId12"/>
    <p:sldId id="345" r:id="rId13"/>
    <p:sldId id="343" r:id="rId14"/>
    <p:sldId id="367" r:id="rId15"/>
    <p:sldId id="361" r:id="rId16"/>
    <p:sldId id="348" r:id="rId17"/>
    <p:sldId id="347" r:id="rId18"/>
    <p:sldId id="344" r:id="rId19"/>
    <p:sldId id="349" r:id="rId20"/>
    <p:sldId id="350" r:id="rId21"/>
    <p:sldId id="353" r:id="rId22"/>
    <p:sldId id="351" r:id="rId23"/>
    <p:sldId id="356" r:id="rId24"/>
    <p:sldId id="357" r:id="rId25"/>
    <p:sldId id="379" r:id="rId26"/>
    <p:sldId id="355" r:id="rId27"/>
    <p:sldId id="369" r:id="rId28"/>
    <p:sldId id="370" r:id="rId29"/>
    <p:sldId id="377" r:id="rId30"/>
    <p:sldId id="371" r:id="rId31"/>
    <p:sldId id="374" r:id="rId32"/>
    <p:sldId id="372" r:id="rId33"/>
    <p:sldId id="376" r:id="rId34"/>
    <p:sldId id="378" r:id="rId35"/>
    <p:sldId id="336" r:id="rId36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079" autoAdjust="0"/>
  </p:normalViewPr>
  <p:slideViewPr>
    <p:cSldViewPr snapToGrid="0" snapToObjects="1">
      <p:cViewPr>
        <p:scale>
          <a:sx n="79" d="100"/>
          <a:sy n="79" d="100"/>
        </p:scale>
        <p:origin x="-106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9/29/2015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Grace Hopper didn’t invent the term, but she did bring it to popularity,</a:t>
            </a:r>
            <a:r>
              <a:rPr lang="en-US" baseline="0" dirty="0" smtClean="0"/>
              <a:t> especially within the realm of computing.  She loved to recount this story.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0079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24174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CD87FDC-F33B-42CA-B0D5-BB2088678029}" type="datetime1">
              <a:rPr lang="en-US" altLang="en-US" smtClean="0"/>
              <a:t>9/29/2015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102AC0C-AAB7-4556-B321-32F18A07FB48}" type="datetime1">
              <a:rPr lang="en-US" altLang="en-US" smtClean="0"/>
              <a:t>9/29/2015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EA02DF-A48C-49ED-8C61-3398E80BA2D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6067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54CC350-2337-42A5-A627-9A14F3818F8F}" type="datetime1">
              <a:rPr lang="en-US" altLang="en-US" smtClean="0"/>
              <a:t>9/29/2015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7949FC7-73B0-4847-87E9-496A4FA7CB2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3117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26364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229600" cy="415679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81143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04BD59F-FD83-4DAA-B95A-B54969432AB9}" type="datetime1">
              <a:rPr lang="en-US" altLang="en-US" smtClean="0"/>
              <a:t>9/29/2015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941F977-4EA1-4AB5-B919-265903CFB00E}" type="datetime1">
              <a:rPr lang="en-US" altLang="en-US" smtClean="0"/>
              <a:t>9/29/2015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228E474-F0CE-4B50-96D0-7A630F4250D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79E563F-8030-4701-9613-0361744EBF8E}" type="datetime1">
              <a:rPr lang="en-US" altLang="en-US" smtClean="0"/>
              <a:t>9/29/2015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0C9333B-4FC6-4CB9-95EF-E8A858B270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3186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8CFB6623-9AB7-4D55-9E01-E86212C66FE0}" type="datetime1">
              <a:rPr lang="en-US" altLang="en-US" smtClean="0"/>
              <a:t>9/29/2015</a:t>
            </a:fld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11DB4E0-B555-42CC-A941-D8C132C96A7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8854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9FFB400-9DDE-42E2-BCA1-2936932D941E}" type="datetime1">
              <a:rPr lang="en-US" altLang="en-US" smtClean="0"/>
              <a:t>9/29/2015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45C8F0-2C97-459A-9B3E-BF7C81A8C10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5058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B9B14062-4C28-4CAA-819B-7F05D3DE3090}" type="datetime1">
              <a:rPr lang="en-US" altLang="en-US" smtClean="0"/>
              <a:t>9/29/2015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236662E-FF7F-484D-B77C-BC786E3FCFD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8486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6F51A3-837D-41D1-A6F1-EA234A763E78}" type="datetime1">
              <a:rPr lang="en-US" altLang="en-US" smtClean="0"/>
              <a:t>9/29/2015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D028E0-0710-41D8-86F3-ACD88DEA621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9775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CDAF465-6543-4E77-B168-2E9DEAE05F9F}" type="datetime1">
              <a:rPr lang="en-US" altLang="en-US" smtClean="0"/>
              <a:t>9/29/2015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213C820-1D5D-4BBC-897C-C681EA1028B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7012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1588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52688"/>
            <a:ext cx="8229600" cy="367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Box 10"/>
          <p:cNvSpPr txBox="1">
            <a:spLocks noChangeArrowheads="1"/>
          </p:cNvSpPr>
          <p:nvPr userDrawn="1"/>
        </p:nvSpPr>
        <p:spPr bwMode="auto">
          <a:xfrm>
            <a:off x="7181850" y="6542088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dirty="0" smtClean="0"/>
              <a:t>CMSC201</a:t>
            </a:r>
            <a:br>
              <a:rPr lang="en-US" altLang="en-US" dirty="0" smtClean="0"/>
            </a:br>
            <a:r>
              <a:rPr lang="en-US" altLang="en-US" dirty="0" smtClean="0"/>
              <a:t> Computer Science I for Majors</a:t>
            </a:r>
            <a:r>
              <a:rPr lang="en-US" altLang="en-US" sz="4000" dirty="0" smtClean="0"/>
              <a:t/>
            </a:r>
            <a:br>
              <a:rPr lang="en-US" altLang="en-US" sz="4000" dirty="0" smtClean="0"/>
            </a:br>
            <a:r>
              <a:rPr lang="en-US" altLang="en-US" sz="4000" dirty="0" smtClean="0"/>
              <a:t/>
            </a:r>
            <a:br>
              <a:rPr lang="en-US" altLang="en-US" sz="4000" dirty="0" smtClean="0"/>
            </a:br>
            <a:r>
              <a:rPr lang="en-US" altLang="en-US" sz="4000" dirty="0" smtClean="0"/>
              <a:t>Lecture 02 – </a:t>
            </a:r>
            <a:r>
              <a:rPr lang="en-US" altLang="en-US" dirty="0" smtClean="0"/>
              <a:t>Algorithmic Thinking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/>
              <a:buNone/>
              <a:defRPr/>
            </a:pPr>
            <a:endParaRPr lang="en-US" dirty="0" smtClean="0">
              <a:ea typeface="+mn-ea"/>
            </a:endParaRPr>
          </a:p>
          <a:p>
            <a:pPr fontAlgn="auto">
              <a:spcAft>
                <a:spcPts val="0"/>
              </a:spcAft>
              <a:buFont typeface="Arial"/>
              <a:buNone/>
              <a:defRPr/>
            </a:pPr>
            <a:r>
              <a:rPr lang="en-US" dirty="0" smtClean="0">
                <a:ea typeface="+mn-ea"/>
              </a:rPr>
              <a:t>Prof. Katherine Gibson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-12032" y="6524764"/>
            <a:ext cx="61601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Based on slides by Shawn </a:t>
            </a:r>
            <a:r>
              <a:rPr lang="en-US" dirty="0" err="1" smtClean="0"/>
              <a:t>Lupoli</a:t>
            </a:r>
            <a:r>
              <a:rPr lang="en-US" dirty="0" smtClean="0"/>
              <a:t> </a:t>
            </a:r>
            <a:r>
              <a:rPr lang="en-US" dirty="0"/>
              <a:t>and Max </a:t>
            </a:r>
            <a:r>
              <a:rPr lang="en-US" dirty="0" err="1"/>
              <a:t>Morawski</a:t>
            </a:r>
            <a:r>
              <a:rPr lang="en-US" dirty="0"/>
              <a:t> at </a:t>
            </a:r>
            <a:r>
              <a:rPr lang="en-US" dirty="0" smtClean="0"/>
              <a:t>UMBC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2: Represent the Algorithm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Can be done with flowchart or pseudocode</a:t>
            </a:r>
          </a:p>
          <a:p>
            <a:pPr lvl="3"/>
            <a:endParaRPr lang="en-US" dirty="0" smtClean="0"/>
          </a:p>
          <a:p>
            <a:pPr lvl="3"/>
            <a:endParaRPr lang="en-US" dirty="0" smtClean="0"/>
          </a:p>
          <a:p>
            <a:r>
              <a:rPr lang="en-US" dirty="0" smtClean="0"/>
              <a:t>Flowchart</a:t>
            </a:r>
          </a:p>
          <a:p>
            <a:pPr lvl="1"/>
            <a:r>
              <a:rPr lang="en-US" dirty="0" smtClean="0"/>
              <a:t>Symbols convey different types of actions</a:t>
            </a:r>
            <a:endParaRPr lang="en-US" dirty="0"/>
          </a:p>
          <a:p>
            <a:r>
              <a:rPr lang="en-US" dirty="0" smtClean="0"/>
              <a:t>Pseudocode</a:t>
            </a:r>
          </a:p>
          <a:p>
            <a:pPr lvl="1"/>
            <a:r>
              <a:rPr lang="en-US" dirty="0" smtClean="0"/>
              <a:t>A cross between code and plain English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One may be easier for you – use that one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10</a:t>
            </a:fld>
            <a:endParaRPr lang="en-US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272" y="2706696"/>
            <a:ext cx="1704474" cy="1110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3562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2A: Pseudocode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Start with a plain English description, then…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714500" lvl="3" indent="-457200">
              <a:buAutoNum type="arabicPeriod"/>
            </a:pPr>
            <a:endParaRPr 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indent="-457200">
              <a:buAutoNum type="arabicPeriod"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Variables: hours, rate, pay</a:t>
            </a:r>
          </a:p>
          <a:p>
            <a:pPr marL="457200" indent="-457200">
              <a:buAutoNum type="arabicPeriod"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Display “Number of hours worked: ”</a:t>
            </a:r>
          </a:p>
          <a:p>
            <a:pPr marL="457200" indent="-457200">
              <a:buAutoNum type="arabicPeriod"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Get hours</a:t>
            </a:r>
          </a:p>
          <a:p>
            <a:pPr marL="457200" indent="-457200">
              <a:buAutoNum type="arabicPeriod"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Display “Amount paid per hour: ”</a:t>
            </a:r>
          </a:p>
          <a:p>
            <a:pPr marL="457200" indent="-457200">
              <a:buAutoNum type="arabicPeriod"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Get rate</a:t>
            </a:r>
          </a:p>
          <a:p>
            <a:pPr marL="457200" indent="-457200">
              <a:buAutoNum type="arabicPeriod"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pay = hours * rate</a:t>
            </a:r>
          </a:p>
          <a:p>
            <a:pPr marL="457200" indent="-457200">
              <a:buAutoNum type="arabicPeriod"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Display “The pay is $” , pay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845992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Flowchart Symbols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12</a:t>
            </a:fld>
            <a:endParaRPr lang="en-US" altLang="en-US"/>
          </a:p>
        </p:txBody>
      </p:sp>
      <p:sp>
        <p:nvSpPr>
          <p:cNvPr id="8" name="Rounded Rectangle 7"/>
          <p:cNvSpPr/>
          <p:nvPr/>
        </p:nvSpPr>
        <p:spPr>
          <a:xfrm>
            <a:off x="1344536" y="1969364"/>
            <a:ext cx="2526632" cy="73774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Start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344536" y="3489255"/>
            <a:ext cx="2526632" cy="73774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End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0" name="Flowchart: Data 9"/>
          <p:cNvSpPr/>
          <p:nvPr/>
        </p:nvSpPr>
        <p:spPr>
          <a:xfrm>
            <a:off x="5671882" y="1969364"/>
            <a:ext cx="1728536" cy="737741"/>
          </a:xfrm>
          <a:prstGeom prst="flowChartInputOutpu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344536" y="5001420"/>
            <a:ext cx="2526632" cy="737741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2" name="Diamond 11"/>
          <p:cNvSpPr/>
          <p:nvPr/>
        </p:nvSpPr>
        <p:spPr>
          <a:xfrm>
            <a:off x="5918529" y="3496804"/>
            <a:ext cx="1235241" cy="737741"/>
          </a:xfrm>
          <a:prstGeom prst="diamond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tx1"/>
              </a:solidFill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6302537" y="5001419"/>
            <a:ext cx="467225" cy="737741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1170078" y="2707105"/>
            <a:ext cx="28755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Start Symbol</a:t>
            </a:r>
            <a:endParaRPr lang="en-US" sz="2000" dirty="0"/>
          </a:p>
        </p:txBody>
      </p:sp>
      <p:sp>
        <p:nvSpPr>
          <p:cNvPr id="19" name="TextBox 18"/>
          <p:cNvSpPr txBox="1"/>
          <p:nvPr/>
        </p:nvSpPr>
        <p:spPr>
          <a:xfrm>
            <a:off x="1170078" y="4234545"/>
            <a:ext cx="28755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End Symbol</a:t>
            </a:r>
            <a:endParaRPr lang="en-US" sz="2000" dirty="0"/>
          </a:p>
        </p:txBody>
      </p:sp>
      <p:sp>
        <p:nvSpPr>
          <p:cNvPr id="20" name="TextBox 19"/>
          <p:cNvSpPr txBox="1"/>
          <p:nvPr/>
        </p:nvSpPr>
        <p:spPr>
          <a:xfrm>
            <a:off x="1170078" y="5739161"/>
            <a:ext cx="28755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Data Processing Symbol</a:t>
            </a:r>
            <a:endParaRPr lang="en-US" sz="2000" dirty="0"/>
          </a:p>
        </p:txBody>
      </p:sp>
      <p:sp>
        <p:nvSpPr>
          <p:cNvPr id="25" name="TextBox 24"/>
          <p:cNvSpPr txBox="1"/>
          <p:nvPr/>
        </p:nvSpPr>
        <p:spPr>
          <a:xfrm>
            <a:off x="5098375" y="2707105"/>
            <a:ext cx="28755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 smtClean="0"/>
              <a:t>Input/Output</a:t>
            </a:r>
            <a:endParaRPr lang="en-US" sz="2000" dirty="0"/>
          </a:p>
        </p:txBody>
      </p:sp>
      <p:sp>
        <p:nvSpPr>
          <p:cNvPr id="26" name="TextBox 25"/>
          <p:cNvSpPr txBox="1"/>
          <p:nvPr/>
        </p:nvSpPr>
        <p:spPr>
          <a:xfrm>
            <a:off x="5098375" y="4241524"/>
            <a:ext cx="28755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Decision Symbol</a:t>
            </a:r>
            <a:endParaRPr lang="en-US" sz="2000" dirty="0"/>
          </a:p>
        </p:txBody>
      </p:sp>
      <p:sp>
        <p:nvSpPr>
          <p:cNvPr id="27" name="TextBox 26"/>
          <p:cNvSpPr txBox="1"/>
          <p:nvPr/>
        </p:nvSpPr>
        <p:spPr>
          <a:xfrm>
            <a:off x="5098375" y="5739161"/>
            <a:ext cx="28755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Flow Control Arrows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882050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2B: Flowchart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13</a:t>
            </a:fld>
            <a:endParaRPr lang="en-US" altLang="en-US"/>
          </a:p>
        </p:txBody>
      </p:sp>
      <p:sp>
        <p:nvSpPr>
          <p:cNvPr id="8" name="Rectangle 7"/>
          <p:cNvSpPr/>
          <p:nvPr/>
        </p:nvSpPr>
        <p:spPr>
          <a:xfrm>
            <a:off x="5508959" y="2998855"/>
            <a:ext cx="2526632" cy="736715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pay = hours * rate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1108409" y="1771989"/>
            <a:ext cx="2526632" cy="73774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Start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8" name="Flowchart: Data 17"/>
          <p:cNvSpPr/>
          <p:nvPr/>
        </p:nvSpPr>
        <p:spPr>
          <a:xfrm>
            <a:off x="575016" y="2998855"/>
            <a:ext cx="3593418" cy="736715"/>
          </a:xfrm>
          <a:prstGeom prst="flowChartInputOutpu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Display “Number </a:t>
            </a:r>
            <a:r>
              <a:rPr lang="en-US" sz="2400" dirty="0" smtClean="0">
                <a:solidFill>
                  <a:schemeClr val="tx1"/>
                </a:solidFill>
              </a:rPr>
              <a:t/>
            </a:r>
            <a:br>
              <a:rPr lang="en-US" sz="2400" dirty="0" smtClean="0">
                <a:solidFill>
                  <a:schemeClr val="tx1"/>
                </a:solidFill>
              </a:rPr>
            </a:br>
            <a:r>
              <a:rPr lang="en-US" sz="2400" dirty="0" smtClean="0">
                <a:solidFill>
                  <a:schemeClr val="tx1"/>
                </a:solidFill>
              </a:rPr>
              <a:t>of </a:t>
            </a:r>
            <a:r>
              <a:rPr lang="en-US" sz="2400" dirty="0" smtClean="0">
                <a:solidFill>
                  <a:schemeClr val="tx1"/>
                </a:solidFill>
              </a:rPr>
              <a:t>hours worked: ”</a:t>
            </a:r>
            <a:endParaRPr lang="en-US" sz="2400" dirty="0">
              <a:solidFill>
                <a:schemeClr val="tx1"/>
              </a:solidFill>
            </a:endParaRPr>
          </a:p>
        </p:txBody>
      </p:sp>
      <p:cxnSp>
        <p:nvCxnSpPr>
          <p:cNvPr id="19" name="Straight Arrow Connector 18"/>
          <p:cNvCxnSpPr>
            <a:stCxn id="17" idx="2"/>
            <a:endCxn id="18" idx="1"/>
          </p:cNvCxnSpPr>
          <p:nvPr/>
        </p:nvCxnSpPr>
        <p:spPr>
          <a:xfrm>
            <a:off x="2371725" y="2509730"/>
            <a:ext cx="0" cy="489125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Flowchart: Data 21"/>
          <p:cNvSpPr/>
          <p:nvPr/>
        </p:nvSpPr>
        <p:spPr>
          <a:xfrm>
            <a:off x="575016" y="4261485"/>
            <a:ext cx="3593418" cy="736715"/>
          </a:xfrm>
          <a:prstGeom prst="flowChartInputOutpu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Get hours</a:t>
            </a:r>
            <a:endParaRPr lang="en-US" sz="2800" dirty="0">
              <a:solidFill>
                <a:schemeClr val="tx1"/>
              </a:solidFill>
            </a:endParaRPr>
          </a:p>
        </p:txBody>
      </p:sp>
      <p:cxnSp>
        <p:nvCxnSpPr>
          <p:cNvPr id="23" name="Straight Arrow Connector 22"/>
          <p:cNvCxnSpPr>
            <a:stCxn id="18" idx="4"/>
            <a:endCxn id="22" idx="1"/>
          </p:cNvCxnSpPr>
          <p:nvPr/>
        </p:nvCxnSpPr>
        <p:spPr>
          <a:xfrm>
            <a:off x="2371725" y="3735570"/>
            <a:ext cx="0" cy="525915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Flowchart: Data 29"/>
          <p:cNvSpPr/>
          <p:nvPr/>
        </p:nvSpPr>
        <p:spPr>
          <a:xfrm>
            <a:off x="575016" y="5400498"/>
            <a:ext cx="3593418" cy="736715"/>
          </a:xfrm>
          <a:prstGeom prst="flowChartInputOutpu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Display </a:t>
            </a:r>
            <a:r>
              <a:rPr lang="en-US" sz="2400" dirty="0" smtClean="0">
                <a:solidFill>
                  <a:schemeClr val="tx1"/>
                </a:solidFill>
              </a:rPr>
              <a:t>“Amount </a:t>
            </a:r>
            <a:r>
              <a:rPr lang="en-US" sz="2400" dirty="0" smtClean="0">
                <a:solidFill>
                  <a:schemeClr val="tx1"/>
                </a:solidFill>
              </a:rPr>
              <a:t/>
            </a:r>
            <a:br>
              <a:rPr lang="en-US" sz="2400" dirty="0" smtClean="0">
                <a:solidFill>
                  <a:schemeClr val="tx1"/>
                </a:solidFill>
              </a:rPr>
            </a:br>
            <a:r>
              <a:rPr lang="en-US" sz="2400" dirty="0" smtClean="0">
                <a:solidFill>
                  <a:schemeClr val="tx1"/>
                </a:solidFill>
              </a:rPr>
              <a:t>paid </a:t>
            </a:r>
            <a:r>
              <a:rPr lang="en-US" sz="2400" dirty="0" smtClean="0">
                <a:solidFill>
                  <a:schemeClr val="tx1"/>
                </a:solidFill>
              </a:rPr>
              <a:t>per hour: </a:t>
            </a:r>
            <a:r>
              <a:rPr lang="en-US" sz="2400" dirty="0">
                <a:solidFill>
                  <a:schemeClr val="tx1"/>
                </a:solidFill>
              </a:rPr>
              <a:t>”</a:t>
            </a:r>
          </a:p>
        </p:txBody>
      </p:sp>
      <p:cxnSp>
        <p:nvCxnSpPr>
          <p:cNvPr id="31" name="Straight Arrow Connector 30"/>
          <p:cNvCxnSpPr>
            <a:stCxn id="22" idx="4"/>
            <a:endCxn id="30" idx="1"/>
          </p:cNvCxnSpPr>
          <p:nvPr/>
        </p:nvCxnSpPr>
        <p:spPr>
          <a:xfrm>
            <a:off x="2371725" y="4998200"/>
            <a:ext cx="0" cy="402298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Flowchart: Data 34"/>
          <p:cNvSpPr/>
          <p:nvPr/>
        </p:nvSpPr>
        <p:spPr>
          <a:xfrm>
            <a:off x="4975566" y="1773015"/>
            <a:ext cx="3593418" cy="736715"/>
          </a:xfrm>
          <a:prstGeom prst="flowChartInputOutpu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Get rate</a:t>
            </a:r>
            <a:endParaRPr lang="en-US" sz="2800" dirty="0">
              <a:solidFill>
                <a:schemeClr val="tx1"/>
              </a:solidFill>
            </a:endParaRPr>
          </a:p>
        </p:txBody>
      </p:sp>
      <p:cxnSp>
        <p:nvCxnSpPr>
          <p:cNvPr id="36" name="Straight Arrow Connector 35"/>
          <p:cNvCxnSpPr>
            <a:stCxn id="35" idx="4"/>
            <a:endCxn id="8" idx="0"/>
          </p:cNvCxnSpPr>
          <p:nvPr/>
        </p:nvCxnSpPr>
        <p:spPr>
          <a:xfrm>
            <a:off x="6772275" y="2509730"/>
            <a:ext cx="0" cy="489125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Flowchart: Data 38"/>
          <p:cNvSpPr/>
          <p:nvPr/>
        </p:nvSpPr>
        <p:spPr>
          <a:xfrm>
            <a:off x="4975566" y="4261485"/>
            <a:ext cx="3593418" cy="736715"/>
          </a:xfrm>
          <a:prstGeom prst="flowChartInputOutpu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Display “The pay </a:t>
            </a:r>
            <a:br>
              <a:rPr lang="en-US" sz="2400" dirty="0" smtClean="0">
                <a:solidFill>
                  <a:schemeClr val="tx1"/>
                </a:solidFill>
              </a:rPr>
            </a:br>
            <a:r>
              <a:rPr lang="en-US" sz="2400" dirty="0" smtClean="0">
                <a:solidFill>
                  <a:schemeClr val="tx1"/>
                </a:solidFill>
              </a:rPr>
              <a:t>is $ ” , pay</a:t>
            </a:r>
            <a:endParaRPr lang="en-US" sz="2400" dirty="0">
              <a:solidFill>
                <a:schemeClr val="tx1"/>
              </a:solidFill>
            </a:endParaRPr>
          </a:p>
        </p:txBody>
      </p:sp>
      <p:cxnSp>
        <p:nvCxnSpPr>
          <p:cNvPr id="40" name="Straight Arrow Connector 39"/>
          <p:cNvCxnSpPr>
            <a:stCxn id="8" idx="2"/>
            <a:endCxn id="39" idx="1"/>
          </p:cNvCxnSpPr>
          <p:nvPr/>
        </p:nvCxnSpPr>
        <p:spPr>
          <a:xfrm>
            <a:off x="6772275" y="3735570"/>
            <a:ext cx="0" cy="525915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Rounded Rectangle 42"/>
          <p:cNvSpPr/>
          <p:nvPr/>
        </p:nvSpPr>
        <p:spPr>
          <a:xfrm>
            <a:off x="5508959" y="5400498"/>
            <a:ext cx="2526632" cy="73774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End</a:t>
            </a:r>
            <a:endParaRPr lang="en-US" sz="3200" dirty="0">
              <a:solidFill>
                <a:schemeClr val="tx1"/>
              </a:solidFill>
            </a:endParaRPr>
          </a:p>
        </p:txBody>
      </p:sp>
      <p:cxnSp>
        <p:nvCxnSpPr>
          <p:cNvPr id="44" name="Straight Arrow Connector 43"/>
          <p:cNvCxnSpPr>
            <a:stCxn id="39" idx="4"/>
            <a:endCxn id="43" idx="0"/>
          </p:cNvCxnSpPr>
          <p:nvPr/>
        </p:nvCxnSpPr>
        <p:spPr>
          <a:xfrm>
            <a:off x="6772275" y="4998200"/>
            <a:ext cx="0" cy="402298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>
            <a:endCxn id="35" idx="2"/>
          </p:cNvCxnSpPr>
          <p:nvPr/>
        </p:nvCxnSpPr>
        <p:spPr>
          <a:xfrm>
            <a:off x="4780754" y="2140859"/>
            <a:ext cx="554154" cy="514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>
            <a:stCxn id="30" idx="5"/>
          </p:cNvCxnSpPr>
          <p:nvPr/>
        </p:nvCxnSpPr>
        <p:spPr>
          <a:xfrm flipV="1">
            <a:off x="3809092" y="5768855"/>
            <a:ext cx="971662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4780754" y="2143376"/>
            <a:ext cx="0" cy="36118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3324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8" grpId="0" animBg="1"/>
      <p:bldP spid="22" grpId="0" animBg="1"/>
      <p:bldP spid="30" grpId="0" animBg="1"/>
      <p:bldP spid="35" grpId="0" animBg="1"/>
      <p:bldP spid="3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70748"/>
            <a:ext cx="8229600" cy="1143000"/>
          </a:xfrm>
        </p:spPr>
        <p:txBody>
          <a:bodyPr/>
          <a:lstStyle/>
          <a:p>
            <a:r>
              <a:rPr lang="en-US" dirty="0" smtClean="0"/>
              <a:t>Steps 3 and 4: Implementation </a:t>
            </a:r>
            <a:br>
              <a:rPr lang="en-US" dirty="0" smtClean="0"/>
            </a:br>
            <a:r>
              <a:rPr lang="en-US" dirty="0" smtClean="0"/>
              <a:t>and Testing/Debugging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/>
              <a:t>We’ll cover implementation in detail next class</a:t>
            </a:r>
          </a:p>
          <a:p>
            <a:endParaRPr lang="en-US" dirty="0" smtClean="0"/>
          </a:p>
          <a:p>
            <a:r>
              <a:rPr lang="en-US" dirty="0"/>
              <a:t>Testing and debugging your program involves identifying errors and fixing them</a:t>
            </a:r>
          </a:p>
          <a:p>
            <a:pPr lvl="1"/>
            <a:r>
              <a:rPr lang="en-US" sz="3200" dirty="0" smtClean="0"/>
              <a:t>We’ll talk about this later today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59192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Algorithms and Language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Notice that developing the algorithm </a:t>
            </a:r>
            <a:br>
              <a:rPr lang="en-US" dirty="0" smtClean="0"/>
            </a:br>
            <a:r>
              <a:rPr lang="en-US" dirty="0" smtClean="0"/>
              <a:t>didn’t involve any Python at all</a:t>
            </a:r>
          </a:p>
          <a:p>
            <a:pPr lvl="1"/>
            <a:r>
              <a:rPr lang="en-US" dirty="0" smtClean="0"/>
              <a:t>Only pseudocode or a flowchart was needed</a:t>
            </a:r>
          </a:p>
          <a:p>
            <a:pPr lvl="1"/>
            <a:r>
              <a:rPr lang="en-US" sz="3200" dirty="0" smtClean="0"/>
              <a:t>An algorithm can be coded in any language</a:t>
            </a:r>
          </a:p>
          <a:p>
            <a:pPr lvl="3"/>
            <a:endParaRPr lang="en-US" dirty="0"/>
          </a:p>
          <a:p>
            <a:r>
              <a:rPr lang="en-US" dirty="0" smtClean="0"/>
              <a:t>All languages have 3 important control structures we can use in our algorithms</a:t>
            </a:r>
          </a:p>
          <a:p>
            <a:pPr lvl="3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49510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Control Structures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3035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 Structures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Structures that control how the program “flows” or operates, and in which order</a:t>
            </a:r>
          </a:p>
          <a:p>
            <a:pPr lvl="3"/>
            <a:endParaRPr lang="en-US" dirty="0"/>
          </a:p>
          <a:p>
            <a:r>
              <a:rPr lang="en-US" dirty="0" smtClean="0"/>
              <a:t>Sequence</a:t>
            </a:r>
          </a:p>
          <a:p>
            <a:r>
              <a:rPr lang="en-US" dirty="0" smtClean="0"/>
              <a:t>Decision Making</a:t>
            </a:r>
          </a:p>
          <a:p>
            <a:r>
              <a:rPr lang="en-US" dirty="0" smtClean="0"/>
              <a:t>Looping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74908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Sequence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One step after another, with no branches</a:t>
            </a:r>
          </a:p>
          <a:p>
            <a:pPr lvl="3"/>
            <a:endParaRPr lang="en-US" dirty="0"/>
          </a:p>
          <a:p>
            <a:r>
              <a:rPr lang="en-US" dirty="0" smtClean="0"/>
              <a:t>Already wrote one for “Weekly Pay” problem</a:t>
            </a:r>
          </a:p>
          <a:p>
            <a:pPr lvl="3"/>
            <a:endParaRPr lang="en-US" dirty="0"/>
          </a:p>
          <a:p>
            <a:r>
              <a:rPr lang="en-US" dirty="0" smtClean="0"/>
              <a:t>What are some real life examples?</a:t>
            </a:r>
          </a:p>
          <a:p>
            <a:pPr lvl="1"/>
            <a:r>
              <a:rPr lang="en-US" dirty="0" smtClean="0"/>
              <a:t>Dialing a phone number</a:t>
            </a:r>
          </a:p>
          <a:p>
            <a:pPr lvl="1"/>
            <a:r>
              <a:rPr lang="en-US" dirty="0" smtClean="0"/>
              <a:t>Purchasing and paying for groceries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28070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Decision Making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Selecting one choice from many based </a:t>
            </a:r>
            <a:br>
              <a:rPr lang="en-US" dirty="0" smtClean="0"/>
            </a:br>
            <a:r>
              <a:rPr lang="en-US" dirty="0" smtClean="0"/>
              <a:t>on a specific reason or condition</a:t>
            </a:r>
          </a:p>
          <a:p>
            <a:pPr lvl="1"/>
            <a:r>
              <a:rPr lang="en-US" dirty="0" smtClean="0"/>
              <a:t>If something is true, do </a:t>
            </a:r>
            <a:r>
              <a:rPr lang="en-US" b="1" i="1" dirty="0" smtClean="0"/>
              <a:t>A</a:t>
            </a:r>
            <a:r>
              <a:rPr lang="en-US" dirty="0" smtClean="0"/>
              <a:t> … if it’s not, do </a:t>
            </a:r>
            <a:r>
              <a:rPr lang="en-US" b="1" i="1" dirty="0" smtClean="0"/>
              <a:t>B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What are some real life examples?</a:t>
            </a:r>
          </a:p>
          <a:p>
            <a:pPr lvl="1"/>
            <a:r>
              <a:rPr lang="en-US" dirty="0" smtClean="0"/>
              <a:t>Walking around campus (construction!)</a:t>
            </a:r>
          </a:p>
          <a:p>
            <a:pPr lvl="1"/>
            <a:r>
              <a:rPr lang="en-US" dirty="0" smtClean="0"/>
              <a:t>Choosing where to eat for lunch</a:t>
            </a:r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7875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Last Class We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Syllabus</a:t>
            </a:r>
          </a:p>
          <a:p>
            <a:pPr lvl="1"/>
            <a:r>
              <a:rPr lang="en-US" dirty="0" smtClean="0"/>
              <a:t>Grading scheme, expectations, etc.</a:t>
            </a:r>
          </a:p>
          <a:p>
            <a:pPr lvl="1"/>
            <a:r>
              <a:rPr lang="en-US" dirty="0" smtClean="0"/>
              <a:t>Academic Integrity Policy</a:t>
            </a:r>
          </a:p>
          <a:p>
            <a:r>
              <a:rPr lang="en-US" dirty="0" smtClean="0"/>
              <a:t>Computer System Components</a:t>
            </a:r>
          </a:p>
          <a:p>
            <a:r>
              <a:rPr lang="en-US" dirty="0" smtClean="0"/>
              <a:t>Binary numbers</a:t>
            </a:r>
          </a:p>
          <a:p>
            <a:pPr lvl="1"/>
            <a:r>
              <a:rPr lang="en-US" dirty="0" smtClean="0"/>
              <a:t>Converting between binary and decimal</a:t>
            </a:r>
          </a:p>
          <a:p>
            <a:r>
              <a:rPr lang="en-US" dirty="0" smtClean="0"/>
              <a:t>Algorithmic thinking</a:t>
            </a:r>
          </a:p>
          <a:p>
            <a:pPr lvl="1"/>
            <a:r>
              <a:rPr lang="en-US" dirty="0" smtClean="0"/>
              <a:t>Making sandwiches for aliens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4333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Decision Making: Pseudocode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Answer the question “Is a number positive?”</a:t>
            </a:r>
          </a:p>
          <a:p>
            <a:pPr lvl="1"/>
            <a:r>
              <a:rPr lang="en-US" dirty="0" smtClean="0"/>
              <a:t>Start with a plain English description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Variable: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Display “Enter the number: ”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Get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&gt; 0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Display “It is positive”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Display “It is negative”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514350" indent="-514350">
              <a:buFont typeface="+mj-lt"/>
              <a:buAutoNum type="arabicPeriod"/>
            </a:pPr>
            <a:endParaRPr lang="en-US" sz="28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4512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Decision Making: Flowchart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21</a:t>
            </a:fld>
            <a:endParaRPr lang="en-US" altLang="en-US"/>
          </a:p>
        </p:txBody>
      </p:sp>
      <p:sp>
        <p:nvSpPr>
          <p:cNvPr id="17" name="Rounded Rectangle 16"/>
          <p:cNvSpPr/>
          <p:nvPr/>
        </p:nvSpPr>
        <p:spPr>
          <a:xfrm>
            <a:off x="285783" y="1800807"/>
            <a:ext cx="2526632" cy="73774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Start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8" name="Flowchart: Data 17"/>
          <p:cNvSpPr/>
          <p:nvPr/>
        </p:nvSpPr>
        <p:spPr>
          <a:xfrm>
            <a:off x="3202445" y="1801833"/>
            <a:ext cx="3593418" cy="736715"/>
          </a:xfrm>
          <a:prstGeom prst="flowChartInputOutpu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Display “Enter </a:t>
            </a:r>
            <a:br>
              <a:rPr lang="en-US" sz="2400" dirty="0" smtClean="0">
                <a:solidFill>
                  <a:schemeClr val="tx1"/>
                </a:solidFill>
              </a:rPr>
            </a:br>
            <a:r>
              <a:rPr lang="en-US" sz="2400" dirty="0" smtClean="0">
                <a:solidFill>
                  <a:schemeClr val="tx1"/>
                </a:solidFill>
              </a:rPr>
              <a:t>the number: ”</a:t>
            </a:r>
            <a:endParaRPr lang="en-US" sz="2400" dirty="0">
              <a:solidFill>
                <a:schemeClr val="tx1"/>
              </a:solidFill>
            </a:endParaRPr>
          </a:p>
        </p:txBody>
      </p:sp>
      <p:cxnSp>
        <p:nvCxnSpPr>
          <p:cNvPr id="19" name="Straight Arrow Connector 18"/>
          <p:cNvCxnSpPr>
            <a:stCxn id="17" idx="3"/>
            <a:endCxn id="18" idx="2"/>
          </p:cNvCxnSpPr>
          <p:nvPr/>
        </p:nvCxnSpPr>
        <p:spPr>
          <a:xfrm>
            <a:off x="2812415" y="2169678"/>
            <a:ext cx="749372" cy="513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Flowchart: Data 21"/>
          <p:cNvSpPr/>
          <p:nvPr/>
        </p:nvSpPr>
        <p:spPr>
          <a:xfrm>
            <a:off x="6842434" y="1800807"/>
            <a:ext cx="2015784" cy="736715"/>
          </a:xfrm>
          <a:prstGeom prst="flowChartInputOutpu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Get </a:t>
            </a:r>
            <a:r>
              <a:rPr lang="en-US" sz="2400" dirty="0" err="1" smtClean="0">
                <a:solidFill>
                  <a:schemeClr val="tx1"/>
                </a:solidFill>
              </a:rPr>
              <a:t>num</a:t>
            </a:r>
            <a:endParaRPr lang="en-US" sz="2400" dirty="0">
              <a:solidFill>
                <a:schemeClr val="tx1"/>
              </a:solidFill>
            </a:endParaRPr>
          </a:p>
        </p:txBody>
      </p:sp>
      <p:cxnSp>
        <p:nvCxnSpPr>
          <p:cNvPr id="23" name="Straight Arrow Connector 22"/>
          <p:cNvCxnSpPr>
            <a:stCxn id="18" idx="5"/>
            <a:endCxn id="22" idx="2"/>
          </p:cNvCxnSpPr>
          <p:nvPr/>
        </p:nvCxnSpPr>
        <p:spPr>
          <a:xfrm flipV="1">
            <a:off x="6436521" y="2169165"/>
            <a:ext cx="607491" cy="1026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Flowchart: Decision 29"/>
          <p:cNvSpPr/>
          <p:nvPr/>
        </p:nvSpPr>
        <p:spPr>
          <a:xfrm>
            <a:off x="3513328" y="3236230"/>
            <a:ext cx="2117344" cy="736715"/>
          </a:xfrm>
          <a:prstGeom prst="flowChartDecision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</a:rPr>
              <a:t>num</a:t>
            </a:r>
            <a:r>
              <a:rPr lang="en-US" sz="2800" dirty="0" smtClean="0">
                <a:solidFill>
                  <a:schemeClr val="tx1"/>
                </a:solidFill>
              </a:rPr>
              <a:t> &gt; 0</a:t>
            </a:r>
            <a:endParaRPr lang="en-US" sz="2800" dirty="0">
              <a:solidFill>
                <a:schemeClr val="tx1"/>
              </a:solidFill>
            </a:endParaRPr>
          </a:p>
        </p:txBody>
      </p:sp>
      <p:cxnSp>
        <p:nvCxnSpPr>
          <p:cNvPr id="31" name="Straight Arrow Connector 30"/>
          <p:cNvCxnSpPr>
            <a:endCxn id="30" idx="0"/>
          </p:cNvCxnSpPr>
          <p:nvPr/>
        </p:nvCxnSpPr>
        <p:spPr>
          <a:xfrm>
            <a:off x="4572000" y="2827691"/>
            <a:ext cx="0" cy="408539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Rounded Rectangle 42"/>
          <p:cNvSpPr/>
          <p:nvPr/>
        </p:nvSpPr>
        <p:spPr>
          <a:xfrm>
            <a:off x="3308684" y="5474225"/>
            <a:ext cx="2526632" cy="73774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End</a:t>
            </a:r>
            <a:endParaRPr lang="en-US" sz="3200" dirty="0">
              <a:solidFill>
                <a:schemeClr val="tx1"/>
              </a:solidFill>
            </a:endParaRPr>
          </a:p>
        </p:txBody>
      </p:sp>
      <p:cxnSp>
        <p:nvCxnSpPr>
          <p:cNvPr id="44" name="Straight Arrow Connector 43"/>
          <p:cNvCxnSpPr>
            <a:endCxn id="43" idx="0"/>
          </p:cNvCxnSpPr>
          <p:nvPr/>
        </p:nvCxnSpPr>
        <p:spPr>
          <a:xfrm>
            <a:off x="4572000" y="5235275"/>
            <a:ext cx="0" cy="238950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>
            <a:stCxn id="22" idx="4"/>
          </p:cNvCxnSpPr>
          <p:nvPr/>
        </p:nvCxnSpPr>
        <p:spPr>
          <a:xfrm>
            <a:off x="7850326" y="2537522"/>
            <a:ext cx="0" cy="30193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flipH="1">
            <a:off x="4572000" y="2839454"/>
            <a:ext cx="326582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>
            <a:stCxn id="30" idx="1"/>
          </p:cNvCxnSpPr>
          <p:nvPr/>
        </p:nvCxnSpPr>
        <p:spPr>
          <a:xfrm flipH="1">
            <a:off x="1525512" y="3604588"/>
            <a:ext cx="198781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Flowchart: Data 58"/>
          <p:cNvSpPr/>
          <p:nvPr/>
        </p:nvSpPr>
        <p:spPr>
          <a:xfrm>
            <a:off x="164155" y="4016261"/>
            <a:ext cx="2746775" cy="736715"/>
          </a:xfrm>
          <a:prstGeom prst="flowChartInputOutpu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Display </a:t>
            </a:r>
            <a:br>
              <a:rPr lang="en-US" sz="2400" dirty="0" smtClean="0">
                <a:solidFill>
                  <a:schemeClr val="tx1"/>
                </a:solidFill>
              </a:rPr>
            </a:br>
            <a:r>
              <a:rPr lang="en-US" sz="2400" dirty="0" smtClean="0">
                <a:solidFill>
                  <a:schemeClr val="tx1"/>
                </a:solidFill>
              </a:rPr>
              <a:t>“It is positive”</a:t>
            </a:r>
            <a:endParaRPr lang="en-US" sz="2400" dirty="0">
              <a:solidFill>
                <a:schemeClr val="tx1"/>
              </a:solidFill>
            </a:endParaRPr>
          </a:p>
        </p:txBody>
      </p:sp>
      <p:cxnSp>
        <p:nvCxnSpPr>
          <p:cNvPr id="60" name="Straight Arrow Connector 59"/>
          <p:cNvCxnSpPr>
            <a:endCxn id="59" idx="1"/>
          </p:cNvCxnSpPr>
          <p:nvPr/>
        </p:nvCxnSpPr>
        <p:spPr>
          <a:xfrm>
            <a:off x="1537543" y="3607722"/>
            <a:ext cx="0" cy="408539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Flowchart: Data 62"/>
          <p:cNvSpPr/>
          <p:nvPr/>
        </p:nvSpPr>
        <p:spPr>
          <a:xfrm>
            <a:off x="6204911" y="4019020"/>
            <a:ext cx="2836380" cy="736715"/>
          </a:xfrm>
          <a:prstGeom prst="flowChartInputOutpu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Display </a:t>
            </a:r>
            <a:br>
              <a:rPr lang="en-US" sz="2400" dirty="0" smtClean="0">
                <a:solidFill>
                  <a:schemeClr val="tx1"/>
                </a:solidFill>
              </a:rPr>
            </a:br>
            <a:r>
              <a:rPr lang="en-US" sz="2400" dirty="0" smtClean="0">
                <a:solidFill>
                  <a:schemeClr val="tx1"/>
                </a:solidFill>
              </a:rPr>
              <a:t>“It is negative”</a:t>
            </a:r>
            <a:endParaRPr lang="en-US" sz="2400" dirty="0">
              <a:solidFill>
                <a:schemeClr val="tx1"/>
              </a:solidFill>
            </a:endParaRPr>
          </a:p>
        </p:txBody>
      </p:sp>
      <p:cxnSp>
        <p:nvCxnSpPr>
          <p:cNvPr id="70" name="Straight Connector 69"/>
          <p:cNvCxnSpPr>
            <a:endCxn id="30" idx="3"/>
          </p:cNvCxnSpPr>
          <p:nvPr/>
        </p:nvCxnSpPr>
        <p:spPr>
          <a:xfrm flipH="1" flipV="1">
            <a:off x="5630672" y="3604588"/>
            <a:ext cx="1987816" cy="313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/>
          <p:cNvCxnSpPr>
            <a:endCxn id="63" idx="1"/>
          </p:cNvCxnSpPr>
          <p:nvPr/>
        </p:nvCxnSpPr>
        <p:spPr>
          <a:xfrm>
            <a:off x="7618488" y="3607958"/>
            <a:ext cx="4613" cy="411062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H="1" flipV="1">
            <a:off x="1525512" y="5232141"/>
            <a:ext cx="6097589" cy="313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>
            <a:stCxn id="63" idx="4"/>
          </p:cNvCxnSpPr>
          <p:nvPr/>
        </p:nvCxnSpPr>
        <p:spPr>
          <a:xfrm>
            <a:off x="7623101" y="4755735"/>
            <a:ext cx="0" cy="4795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>
            <a:stCxn id="59" idx="4"/>
          </p:cNvCxnSpPr>
          <p:nvPr/>
        </p:nvCxnSpPr>
        <p:spPr>
          <a:xfrm>
            <a:off x="1537543" y="4752976"/>
            <a:ext cx="0" cy="48229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1787855" y="3230251"/>
            <a:ext cx="14631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TRUE</a:t>
            </a:r>
            <a:endParaRPr lang="en-US" dirty="0"/>
          </a:p>
        </p:txBody>
      </p:sp>
      <p:sp>
        <p:nvSpPr>
          <p:cNvPr id="100" name="TextBox 99"/>
          <p:cNvSpPr txBox="1"/>
          <p:nvPr/>
        </p:nvSpPr>
        <p:spPr>
          <a:xfrm>
            <a:off x="5893015" y="3221355"/>
            <a:ext cx="14631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FALSE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3912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2" grpId="0" animBg="1"/>
      <p:bldP spid="30" grpId="0" animBg="1"/>
      <p:bldP spid="59" grpId="0" animBg="1"/>
      <p:bldP spid="63" grpId="0" animBg="1"/>
      <p:bldP spid="99" grpId="0"/>
      <p:bldP spid="10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Looping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Doing something over and over again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Combined with decision making</a:t>
            </a:r>
          </a:p>
          <a:p>
            <a:pPr lvl="1"/>
            <a:r>
              <a:rPr lang="en-US" dirty="0" smtClean="0"/>
              <a:t>Otherwise we loop forever (an “infinite loop”)</a:t>
            </a:r>
          </a:p>
          <a:p>
            <a:pPr lvl="3"/>
            <a:endParaRPr lang="en-US" dirty="0"/>
          </a:p>
          <a:p>
            <a:r>
              <a:rPr lang="en-US" dirty="0" smtClean="0"/>
              <a:t>What are some real life examples?</a:t>
            </a:r>
          </a:p>
          <a:p>
            <a:pPr lvl="1"/>
            <a:r>
              <a:rPr lang="en-US" dirty="0" smtClean="0"/>
              <a:t>Doing homework problem sets</a:t>
            </a:r>
          </a:p>
          <a:p>
            <a:pPr lvl="1"/>
            <a:r>
              <a:rPr lang="en-US" dirty="0" smtClean="0"/>
              <a:t>Walking up steps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91104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Looping: Pseudocode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Write an algorithm that counts </a:t>
            </a:r>
            <a:r>
              <a:rPr lang="en-US" dirty="0" smtClean="0"/>
              <a:t>from 1-20</a:t>
            </a:r>
          </a:p>
          <a:p>
            <a:pPr lvl="1"/>
            <a:r>
              <a:rPr lang="en-US" dirty="0" smtClean="0"/>
              <a:t>Start with a plain English description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Variable: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endParaRPr lang="en-US" sz="2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1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While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&lt;= 20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Display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endParaRPr lang="en-US" sz="2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+ 1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(End loop)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71199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lowchart: Decision 23"/>
          <p:cNvSpPr/>
          <p:nvPr/>
        </p:nvSpPr>
        <p:spPr>
          <a:xfrm>
            <a:off x="410291" y="3814328"/>
            <a:ext cx="2277616" cy="990674"/>
          </a:xfrm>
          <a:prstGeom prst="flowChartDecision">
            <a:avLst/>
          </a:prstGeom>
          <a:solidFill>
            <a:srgbClr val="FFC000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</a:rPr>
              <a:t>num</a:t>
            </a:r>
            <a:r>
              <a:rPr lang="en-US" sz="2800" dirty="0" smtClean="0">
                <a:solidFill>
                  <a:schemeClr val="tx1"/>
                </a:solidFill>
              </a:rPr>
              <a:t> &gt;= 20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Looping: Flowchart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24</a:t>
            </a:fld>
            <a:endParaRPr lang="en-US" altLang="en-US"/>
          </a:p>
        </p:txBody>
      </p:sp>
      <p:sp>
        <p:nvSpPr>
          <p:cNvPr id="17" name="Rounded Rectangle 16"/>
          <p:cNvSpPr/>
          <p:nvPr/>
        </p:nvSpPr>
        <p:spPr>
          <a:xfrm>
            <a:off x="285783" y="1808907"/>
            <a:ext cx="2526632" cy="73774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Start</a:t>
            </a:r>
            <a:endParaRPr lang="en-US" sz="3200" dirty="0">
              <a:solidFill>
                <a:schemeClr val="tx1"/>
              </a:solidFill>
            </a:endParaRPr>
          </a:p>
        </p:txBody>
      </p:sp>
      <p:cxnSp>
        <p:nvCxnSpPr>
          <p:cNvPr id="19" name="Straight Arrow Connector 18"/>
          <p:cNvCxnSpPr>
            <a:endCxn id="28" idx="0"/>
          </p:cNvCxnSpPr>
          <p:nvPr/>
        </p:nvCxnSpPr>
        <p:spPr>
          <a:xfrm>
            <a:off x="1549099" y="2874093"/>
            <a:ext cx="0" cy="939216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H="1">
            <a:off x="1697326" y="3343701"/>
            <a:ext cx="7064073" cy="0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Rounded Rectangle 42"/>
          <p:cNvSpPr/>
          <p:nvPr/>
        </p:nvSpPr>
        <p:spPr>
          <a:xfrm>
            <a:off x="3308684" y="5474225"/>
            <a:ext cx="2526632" cy="73774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End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59" name="Flowchart: Data 58"/>
          <p:cNvSpPr/>
          <p:nvPr/>
        </p:nvSpPr>
        <p:spPr>
          <a:xfrm>
            <a:off x="3420174" y="3940662"/>
            <a:ext cx="2215598" cy="736715"/>
          </a:xfrm>
          <a:prstGeom prst="flowChartInputOutpu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Display </a:t>
            </a:r>
            <a:r>
              <a:rPr lang="en-US" sz="2400" dirty="0" err="1" smtClean="0">
                <a:solidFill>
                  <a:schemeClr val="tx1"/>
                </a:solidFill>
              </a:rPr>
              <a:t>num</a:t>
            </a:r>
            <a:endParaRPr lang="en-US" sz="2400" dirty="0">
              <a:solidFill>
                <a:schemeClr val="tx1"/>
              </a:solidFill>
            </a:endParaRPr>
          </a:p>
        </p:txBody>
      </p:sp>
      <p:cxnSp>
        <p:nvCxnSpPr>
          <p:cNvPr id="78" name="Straight Connector 77"/>
          <p:cNvCxnSpPr>
            <a:endCxn id="67" idx="3"/>
          </p:cNvCxnSpPr>
          <p:nvPr/>
        </p:nvCxnSpPr>
        <p:spPr>
          <a:xfrm flipH="1">
            <a:off x="8535210" y="4308506"/>
            <a:ext cx="226189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/>
          <p:nvPr/>
        </p:nvCxnSpPr>
        <p:spPr>
          <a:xfrm>
            <a:off x="8761399" y="3343701"/>
            <a:ext cx="0" cy="96531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0" name="TextBox 99"/>
          <p:cNvSpPr txBox="1"/>
          <p:nvPr/>
        </p:nvSpPr>
        <p:spPr>
          <a:xfrm>
            <a:off x="1697326" y="5464119"/>
            <a:ext cx="14631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FALSE</a:t>
            </a:r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>
            <a:off x="3308684" y="1812723"/>
            <a:ext cx="2526632" cy="737741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</a:rPr>
              <a:t>num</a:t>
            </a:r>
            <a:r>
              <a:rPr lang="en-US" sz="3200" dirty="0" smtClean="0">
                <a:solidFill>
                  <a:schemeClr val="tx1"/>
                </a:solidFill>
              </a:rPr>
              <a:t> = 1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28" name="Flowchart: Decision 27"/>
          <p:cNvSpPr/>
          <p:nvPr/>
        </p:nvSpPr>
        <p:spPr>
          <a:xfrm>
            <a:off x="410291" y="3813309"/>
            <a:ext cx="2277616" cy="990674"/>
          </a:xfrm>
          <a:prstGeom prst="flowChartDecision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</a:rPr>
              <a:t>num</a:t>
            </a:r>
            <a:r>
              <a:rPr lang="en-US" sz="2800" dirty="0" smtClean="0">
                <a:solidFill>
                  <a:schemeClr val="tx1"/>
                </a:solidFill>
              </a:rPr>
              <a:t> &gt;= 20</a:t>
            </a:r>
            <a:endParaRPr lang="en-US" sz="2800" dirty="0">
              <a:solidFill>
                <a:schemeClr val="tx1"/>
              </a:solidFill>
            </a:endParaRPr>
          </a:p>
        </p:txBody>
      </p:sp>
      <p:cxnSp>
        <p:nvCxnSpPr>
          <p:cNvPr id="29" name="Straight Arrow Connector 28"/>
          <p:cNvCxnSpPr>
            <a:stCxn id="17" idx="3"/>
            <a:endCxn id="27" idx="1"/>
          </p:cNvCxnSpPr>
          <p:nvPr/>
        </p:nvCxnSpPr>
        <p:spPr>
          <a:xfrm>
            <a:off x="2812415" y="2177778"/>
            <a:ext cx="496269" cy="3816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H="1">
            <a:off x="1549099" y="2874093"/>
            <a:ext cx="302290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>
            <a:endCxn id="27" idx="2"/>
          </p:cNvCxnSpPr>
          <p:nvPr/>
        </p:nvCxnSpPr>
        <p:spPr>
          <a:xfrm flipV="1">
            <a:off x="4572000" y="2550464"/>
            <a:ext cx="0" cy="32362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2361063" y="3929345"/>
            <a:ext cx="14631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TRUE</a:t>
            </a:r>
            <a:endParaRPr lang="en-US" dirty="0"/>
          </a:p>
        </p:txBody>
      </p:sp>
      <p:cxnSp>
        <p:nvCxnSpPr>
          <p:cNvPr id="45" name="Straight Arrow Connector 44"/>
          <p:cNvCxnSpPr>
            <a:stCxn id="28" idx="3"/>
            <a:endCxn id="59" idx="2"/>
          </p:cNvCxnSpPr>
          <p:nvPr/>
        </p:nvCxnSpPr>
        <p:spPr>
          <a:xfrm>
            <a:off x="2687907" y="4308646"/>
            <a:ext cx="953827" cy="374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/>
          <p:cNvCxnSpPr>
            <a:stCxn id="59" idx="5"/>
            <a:endCxn id="67" idx="1"/>
          </p:cNvCxnSpPr>
          <p:nvPr/>
        </p:nvCxnSpPr>
        <p:spPr>
          <a:xfrm flipV="1">
            <a:off x="5414212" y="4308507"/>
            <a:ext cx="594366" cy="513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7" name="Rectangle 66"/>
          <p:cNvSpPr/>
          <p:nvPr/>
        </p:nvSpPr>
        <p:spPr>
          <a:xfrm>
            <a:off x="6008578" y="3939636"/>
            <a:ext cx="2526632" cy="737741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</a:rPr>
              <a:t>num</a:t>
            </a:r>
            <a:r>
              <a:rPr lang="en-US" sz="2800" dirty="0" smtClean="0">
                <a:solidFill>
                  <a:schemeClr val="tx1"/>
                </a:solidFill>
              </a:rPr>
              <a:t> = </a:t>
            </a:r>
            <a:r>
              <a:rPr lang="en-US" sz="2800" dirty="0" err="1" smtClean="0">
                <a:solidFill>
                  <a:schemeClr val="tx1"/>
                </a:solidFill>
              </a:rPr>
              <a:t>num</a:t>
            </a:r>
            <a:r>
              <a:rPr lang="en-US" sz="2800" dirty="0" smtClean="0">
                <a:solidFill>
                  <a:schemeClr val="tx1"/>
                </a:solidFill>
              </a:rPr>
              <a:t> + 1</a:t>
            </a:r>
            <a:endParaRPr lang="en-US" sz="2800" dirty="0">
              <a:solidFill>
                <a:schemeClr val="tx1"/>
              </a:solidFill>
            </a:endParaRPr>
          </a:p>
        </p:txBody>
      </p:sp>
      <p:cxnSp>
        <p:nvCxnSpPr>
          <p:cNvPr id="69" name="Straight Arrow Connector 68"/>
          <p:cNvCxnSpPr>
            <a:endCxn id="43" idx="1"/>
          </p:cNvCxnSpPr>
          <p:nvPr/>
        </p:nvCxnSpPr>
        <p:spPr>
          <a:xfrm>
            <a:off x="1549099" y="5843096"/>
            <a:ext cx="1759585" cy="0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>
            <a:stCxn id="28" idx="2"/>
          </p:cNvCxnSpPr>
          <p:nvPr/>
        </p:nvCxnSpPr>
        <p:spPr>
          <a:xfrm>
            <a:off x="1549099" y="4803983"/>
            <a:ext cx="1" cy="103911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6" name="Rounded Rectangle 85"/>
          <p:cNvSpPr/>
          <p:nvPr/>
        </p:nvSpPr>
        <p:spPr>
          <a:xfrm>
            <a:off x="5229362" y="2703629"/>
            <a:ext cx="2999068" cy="1026524"/>
          </a:xfrm>
          <a:prstGeom prst="roundRect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There’s an error in this flowchart… do you see it?</a:t>
            </a:r>
            <a:endParaRPr 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5046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59" grpId="0" animBg="1"/>
      <p:bldP spid="100" grpId="0"/>
      <p:bldP spid="27" grpId="0" animBg="1"/>
      <p:bldP spid="28" grpId="0" animBg="1"/>
      <p:bldP spid="28" grpId="1" animBg="1"/>
      <p:bldP spid="41" grpId="0"/>
      <p:bldP spid="67" grpId="0" animBg="1"/>
      <p:bldP spid="8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lowchart: Decision 23"/>
          <p:cNvSpPr/>
          <p:nvPr/>
        </p:nvSpPr>
        <p:spPr>
          <a:xfrm>
            <a:off x="410291" y="3814328"/>
            <a:ext cx="2277616" cy="990674"/>
          </a:xfrm>
          <a:prstGeom prst="flowChartDecision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</a:rPr>
              <a:t>num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&lt;= </a:t>
            </a:r>
            <a:r>
              <a:rPr lang="en-US" sz="2800" dirty="0" smtClean="0">
                <a:solidFill>
                  <a:schemeClr val="tx1"/>
                </a:solidFill>
              </a:rPr>
              <a:t>20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Looping: Flowchart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25</a:t>
            </a:fld>
            <a:endParaRPr lang="en-US" altLang="en-US"/>
          </a:p>
        </p:txBody>
      </p:sp>
      <p:sp>
        <p:nvSpPr>
          <p:cNvPr id="17" name="Rounded Rectangle 16"/>
          <p:cNvSpPr/>
          <p:nvPr/>
        </p:nvSpPr>
        <p:spPr>
          <a:xfrm>
            <a:off x="285783" y="1808907"/>
            <a:ext cx="2526632" cy="73774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Start</a:t>
            </a:r>
            <a:endParaRPr lang="en-US" sz="3200" dirty="0">
              <a:solidFill>
                <a:schemeClr val="tx1"/>
              </a:solidFill>
            </a:endParaRPr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1549099" y="2874093"/>
            <a:ext cx="0" cy="939216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H="1">
            <a:off x="1697326" y="3343701"/>
            <a:ext cx="7064073" cy="0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Rounded Rectangle 42"/>
          <p:cNvSpPr/>
          <p:nvPr/>
        </p:nvSpPr>
        <p:spPr>
          <a:xfrm>
            <a:off x="3308684" y="5474225"/>
            <a:ext cx="2526632" cy="73774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End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59" name="Flowchart: Data 58"/>
          <p:cNvSpPr/>
          <p:nvPr/>
        </p:nvSpPr>
        <p:spPr>
          <a:xfrm>
            <a:off x="3420174" y="3940662"/>
            <a:ext cx="2215598" cy="736715"/>
          </a:xfrm>
          <a:prstGeom prst="flowChartInputOutpu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Display </a:t>
            </a:r>
            <a:r>
              <a:rPr lang="en-US" sz="2400" dirty="0" err="1" smtClean="0">
                <a:solidFill>
                  <a:schemeClr val="tx1"/>
                </a:solidFill>
              </a:rPr>
              <a:t>num</a:t>
            </a:r>
            <a:endParaRPr lang="en-US" sz="2400" dirty="0">
              <a:solidFill>
                <a:schemeClr val="tx1"/>
              </a:solidFill>
            </a:endParaRPr>
          </a:p>
        </p:txBody>
      </p:sp>
      <p:cxnSp>
        <p:nvCxnSpPr>
          <p:cNvPr id="78" name="Straight Connector 77"/>
          <p:cNvCxnSpPr>
            <a:endCxn id="67" idx="3"/>
          </p:cNvCxnSpPr>
          <p:nvPr/>
        </p:nvCxnSpPr>
        <p:spPr>
          <a:xfrm flipH="1">
            <a:off x="8535210" y="4308506"/>
            <a:ext cx="226189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/>
          <p:nvPr/>
        </p:nvCxnSpPr>
        <p:spPr>
          <a:xfrm>
            <a:off x="8761399" y="3343701"/>
            <a:ext cx="0" cy="96531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0" name="TextBox 99"/>
          <p:cNvSpPr txBox="1"/>
          <p:nvPr/>
        </p:nvSpPr>
        <p:spPr>
          <a:xfrm>
            <a:off x="1697326" y="5464119"/>
            <a:ext cx="14631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FALSE</a:t>
            </a:r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>
            <a:off x="3308684" y="1812723"/>
            <a:ext cx="2526632" cy="737741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</a:rPr>
              <a:t>num</a:t>
            </a:r>
            <a:r>
              <a:rPr lang="en-US" sz="3200" dirty="0" smtClean="0">
                <a:solidFill>
                  <a:schemeClr val="tx1"/>
                </a:solidFill>
              </a:rPr>
              <a:t> = 1</a:t>
            </a:r>
            <a:endParaRPr lang="en-US" sz="3200" dirty="0">
              <a:solidFill>
                <a:schemeClr val="tx1"/>
              </a:solidFill>
            </a:endParaRPr>
          </a:p>
        </p:txBody>
      </p:sp>
      <p:cxnSp>
        <p:nvCxnSpPr>
          <p:cNvPr id="29" name="Straight Arrow Connector 28"/>
          <p:cNvCxnSpPr>
            <a:stCxn id="17" idx="3"/>
            <a:endCxn id="27" idx="1"/>
          </p:cNvCxnSpPr>
          <p:nvPr/>
        </p:nvCxnSpPr>
        <p:spPr>
          <a:xfrm>
            <a:off x="2812415" y="2177778"/>
            <a:ext cx="496269" cy="3816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H="1">
            <a:off x="1549099" y="2874093"/>
            <a:ext cx="302290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>
            <a:endCxn id="27" idx="2"/>
          </p:cNvCxnSpPr>
          <p:nvPr/>
        </p:nvCxnSpPr>
        <p:spPr>
          <a:xfrm flipV="1">
            <a:off x="4572000" y="2550464"/>
            <a:ext cx="0" cy="32362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2361063" y="3929345"/>
            <a:ext cx="14631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TRUE</a:t>
            </a:r>
            <a:endParaRPr lang="en-US" dirty="0"/>
          </a:p>
        </p:txBody>
      </p:sp>
      <p:cxnSp>
        <p:nvCxnSpPr>
          <p:cNvPr id="45" name="Straight Arrow Connector 44"/>
          <p:cNvCxnSpPr>
            <a:endCxn id="59" idx="2"/>
          </p:cNvCxnSpPr>
          <p:nvPr/>
        </p:nvCxnSpPr>
        <p:spPr>
          <a:xfrm>
            <a:off x="2687907" y="4308646"/>
            <a:ext cx="953827" cy="374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/>
          <p:cNvCxnSpPr>
            <a:stCxn id="59" idx="5"/>
            <a:endCxn id="67" idx="1"/>
          </p:cNvCxnSpPr>
          <p:nvPr/>
        </p:nvCxnSpPr>
        <p:spPr>
          <a:xfrm flipV="1">
            <a:off x="5414212" y="4308507"/>
            <a:ext cx="594366" cy="513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7" name="Rectangle 66"/>
          <p:cNvSpPr/>
          <p:nvPr/>
        </p:nvSpPr>
        <p:spPr>
          <a:xfrm>
            <a:off x="6008578" y="3939636"/>
            <a:ext cx="2526632" cy="737741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</a:rPr>
              <a:t>num</a:t>
            </a:r>
            <a:r>
              <a:rPr lang="en-US" sz="2800" dirty="0" smtClean="0">
                <a:solidFill>
                  <a:schemeClr val="tx1"/>
                </a:solidFill>
              </a:rPr>
              <a:t> = </a:t>
            </a:r>
            <a:r>
              <a:rPr lang="en-US" sz="2800" dirty="0" err="1" smtClean="0">
                <a:solidFill>
                  <a:schemeClr val="tx1"/>
                </a:solidFill>
              </a:rPr>
              <a:t>num</a:t>
            </a:r>
            <a:r>
              <a:rPr lang="en-US" sz="2800" dirty="0" smtClean="0">
                <a:solidFill>
                  <a:schemeClr val="tx1"/>
                </a:solidFill>
              </a:rPr>
              <a:t> + 1</a:t>
            </a:r>
            <a:endParaRPr lang="en-US" sz="2800" dirty="0">
              <a:solidFill>
                <a:schemeClr val="tx1"/>
              </a:solidFill>
            </a:endParaRPr>
          </a:p>
        </p:txBody>
      </p:sp>
      <p:cxnSp>
        <p:nvCxnSpPr>
          <p:cNvPr id="69" name="Straight Arrow Connector 68"/>
          <p:cNvCxnSpPr>
            <a:endCxn id="43" idx="1"/>
          </p:cNvCxnSpPr>
          <p:nvPr/>
        </p:nvCxnSpPr>
        <p:spPr>
          <a:xfrm>
            <a:off x="1549099" y="5843096"/>
            <a:ext cx="1759585" cy="0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1549099" y="4803983"/>
            <a:ext cx="1" cy="103911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3123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Debugging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316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Bit of History on “Bugs”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122488"/>
            <a:r>
              <a:rPr lang="en-US" dirty="0" smtClean="0"/>
              <a:t>US Navy lab – September 9, 1947</a:t>
            </a:r>
          </a:p>
          <a:p>
            <a:pPr marL="2122488"/>
            <a:r>
              <a:rPr lang="en-US" dirty="0" smtClean="0"/>
              <a:t>Grace Hopper and colleagues </a:t>
            </a:r>
            <a:r>
              <a:rPr lang="en-US" dirty="0" smtClean="0"/>
              <a:t>were </a:t>
            </a:r>
            <a:r>
              <a:rPr lang="en-US" dirty="0" smtClean="0"/>
              <a:t>working on the Harvard Mark II</a:t>
            </a:r>
          </a:p>
          <a:p>
            <a:pPr marL="2522538" lvl="1"/>
            <a:r>
              <a:rPr lang="en-US" dirty="0" smtClean="0"/>
              <a:t>Or trying to… it wasn’t working right</a:t>
            </a:r>
          </a:p>
          <a:p>
            <a:pPr lvl="3"/>
            <a:endParaRPr lang="en-US" sz="1400" dirty="0" smtClean="0"/>
          </a:p>
          <a:p>
            <a:r>
              <a:rPr lang="en-US" dirty="0" smtClean="0"/>
              <a:t>They found a literal bug inside the machine</a:t>
            </a:r>
          </a:p>
          <a:p>
            <a:pPr lvl="1"/>
            <a:r>
              <a:rPr lang="en-US" dirty="0" smtClean="0"/>
              <a:t>Taped the bug (a moth) </a:t>
            </a:r>
            <a:br>
              <a:rPr lang="en-US" dirty="0" smtClean="0"/>
            </a:br>
            <a:r>
              <a:rPr lang="en-US" dirty="0" smtClean="0"/>
              <a:t>into their log book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27</a:t>
            </a:fld>
            <a:endParaRPr lang="en-US" alt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92" t="51472" r="21882" b="16705"/>
          <a:stretch/>
        </p:blipFill>
        <p:spPr>
          <a:xfrm>
            <a:off x="4872801" y="4944979"/>
            <a:ext cx="3958391" cy="150762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969363"/>
            <a:ext cx="1696068" cy="1989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763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Errors (“Bugs”)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Two main classifications of errors</a:t>
            </a:r>
          </a:p>
          <a:p>
            <a:pPr lvl="3"/>
            <a:endParaRPr lang="en-US" dirty="0"/>
          </a:p>
          <a:p>
            <a:r>
              <a:rPr lang="en-US" dirty="0" smtClean="0"/>
              <a:t>Syntax errors</a:t>
            </a:r>
          </a:p>
          <a:p>
            <a:pPr lvl="1"/>
            <a:r>
              <a:rPr lang="en-US" dirty="0" smtClean="0"/>
              <a:t>Prevent Python from understanding what to do</a:t>
            </a:r>
          </a:p>
          <a:p>
            <a:r>
              <a:rPr lang="en-US" dirty="0" smtClean="0"/>
              <a:t>Logical errors</a:t>
            </a:r>
          </a:p>
          <a:p>
            <a:pPr lvl="1"/>
            <a:r>
              <a:rPr lang="en-US" dirty="0" smtClean="0"/>
              <a:t>Cause the program to run incorrectly, or to </a:t>
            </a:r>
            <a:br>
              <a:rPr lang="en-US" dirty="0" smtClean="0"/>
            </a:br>
            <a:r>
              <a:rPr lang="en-US" dirty="0" smtClean="0"/>
              <a:t>not do what you want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28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905219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Syntax Errors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18358" cy="4156799"/>
          </a:xfrm>
        </p:spPr>
        <p:txBody>
          <a:bodyPr/>
          <a:lstStyle/>
          <a:p>
            <a:r>
              <a:rPr lang="en-US" dirty="0" smtClean="0"/>
              <a:t>“Syntax” is the set of rules followed by a computer programming language</a:t>
            </a:r>
          </a:p>
          <a:p>
            <a:pPr lvl="1"/>
            <a:r>
              <a:rPr lang="en-US" dirty="0" smtClean="0"/>
              <a:t>Similar to grammar and spelling in English</a:t>
            </a:r>
          </a:p>
          <a:p>
            <a:pPr lvl="3"/>
            <a:endParaRPr lang="en-US" sz="1200" dirty="0"/>
          </a:p>
          <a:p>
            <a:r>
              <a:rPr lang="en-US" dirty="0" smtClean="0"/>
              <a:t>Examples of Python’s syntax</a:t>
            </a:r>
            <a:r>
              <a:rPr lang="en-US" dirty="0"/>
              <a:t> </a:t>
            </a:r>
            <a:r>
              <a:rPr lang="en-US" dirty="0" smtClean="0"/>
              <a:t>rules:</a:t>
            </a:r>
          </a:p>
          <a:p>
            <a:pPr lvl="1"/>
            <a:r>
              <a:rPr lang="en-US" dirty="0" smtClean="0"/>
              <a:t>Keywords must be spelled correctly</a:t>
            </a:r>
          </a:p>
          <a:p>
            <a:pPr marL="914400" lvl="2" indent="0"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sz="2800" dirty="0" smtClean="0"/>
              <a:t> and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r>
              <a:rPr lang="en-US" sz="2800" dirty="0" smtClean="0"/>
              <a:t>, not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Ture</a:t>
            </a:r>
            <a:r>
              <a:rPr lang="en-US" sz="2800" dirty="0" smtClean="0"/>
              <a:t> or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Flase</a:t>
            </a:r>
            <a:r>
              <a:rPr lang="en-US" sz="2800" dirty="0" smtClean="0"/>
              <a:t> or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Truu</a:t>
            </a:r>
            <a:endParaRPr lang="en-US" sz="2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 smtClean="0"/>
              <a:t>Quotes and parentheses must be closed: </a:t>
            </a:r>
          </a:p>
          <a:p>
            <a:pPr marL="914400" lvl="2" indent="0"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(“Open and close”)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12827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Questions from Last Time?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19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Syntax Error 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dirty="0" smtClean="0"/>
              <a:t>Find the </a:t>
            </a:r>
            <a:r>
              <a:rPr lang="en-US" dirty="0" smtClean="0"/>
              <a:t>syntax errors </a:t>
            </a:r>
            <a:r>
              <a:rPr lang="en-US" dirty="0" smtClean="0"/>
              <a:t>in each line of code below: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	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prnit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("Hello")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		print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What"s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up?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")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		print("Aloha!)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4	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print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Good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Monring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67848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Syntax Error 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dirty="0" smtClean="0"/>
              <a:t>Find the </a:t>
            </a:r>
            <a:r>
              <a:rPr lang="en-US" dirty="0" smtClean="0"/>
              <a:t>syntax errors </a:t>
            </a:r>
            <a:r>
              <a:rPr lang="en-US" dirty="0" smtClean="0"/>
              <a:t>in each line of code below: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	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prnit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("Hello")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		print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What"s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up?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")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		print("Aloha!)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4	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print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Good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Monring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31</a:t>
            </a:fld>
            <a:endParaRPr lang="en-US" altLang="en-US" dirty="0"/>
          </a:p>
        </p:txBody>
      </p:sp>
      <p:sp>
        <p:nvSpPr>
          <p:cNvPr id="7" name="Oval 6"/>
          <p:cNvSpPr/>
          <p:nvPr/>
        </p:nvSpPr>
        <p:spPr>
          <a:xfrm>
            <a:off x="1744582" y="3119773"/>
            <a:ext cx="1368592" cy="53512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098761" y="3561096"/>
            <a:ext cx="531896" cy="53512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395291" y="4144349"/>
            <a:ext cx="684296" cy="53512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5863389" y="5150495"/>
            <a:ext cx="1848854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not actually a syntax error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4272464" y="4658717"/>
            <a:ext cx="1947859" cy="533400"/>
          </a:xfrm>
          <a:prstGeom prst="ellipse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216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Logical Errors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Logical errors don’t bother Python at all… </a:t>
            </a:r>
            <a:br>
              <a:rPr lang="en-US" dirty="0" smtClean="0"/>
            </a:br>
            <a:r>
              <a:rPr lang="en-US" dirty="0" smtClean="0"/>
              <a:t>they only bother you!</a:t>
            </a:r>
          </a:p>
          <a:p>
            <a:pPr lvl="3"/>
            <a:endParaRPr lang="en-US" dirty="0"/>
          </a:p>
          <a:p>
            <a:r>
              <a:rPr lang="en-US" dirty="0" smtClean="0"/>
              <a:t>Examples of logical errors:</a:t>
            </a:r>
          </a:p>
          <a:p>
            <a:pPr lvl="1"/>
            <a:r>
              <a:rPr lang="en-US" dirty="0" smtClean="0"/>
              <a:t>Using the wrong value for something</a:t>
            </a:r>
          </a:p>
          <a:p>
            <a:pPr marL="914400" lvl="2" indent="0">
              <a:buNone/>
            </a:pP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currentYear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2013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 smtClean="0"/>
              <a:t>Doing steps in the wrong order</a:t>
            </a:r>
          </a:p>
          <a:p>
            <a:pPr lvl="2"/>
            <a:r>
              <a:rPr lang="en-US" sz="2800" dirty="0" smtClean="0"/>
              <a:t>“Put jelly on bread.  Open jelly jar.”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7576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Write an algorithm that asks a user for their name, then responds with “Hello </a:t>
            </a:r>
            <a:r>
              <a:rPr lang="en-US" dirty="0" smtClean="0"/>
              <a:t>NAME”</a:t>
            </a:r>
            <a:endParaRPr lang="en-US" dirty="0" smtClean="0"/>
          </a:p>
          <a:p>
            <a:pPr lvl="3"/>
            <a:endParaRPr lang="en-US" dirty="0"/>
          </a:p>
          <a:p>
            <a:r>
              <a:rPr lang="en-US" dirty="0" smtClean="0"/>
              <a:t>You can use a flowchart or pseudocode</a:t>
            </a:r>
          </a:p>
          <a:p>
            <a:endParaRPr lang="en-US" dirty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33</a:t>
            </a:fld>
            <a:endParaRPr lang="en-US" altLang="en-US"/>
          </a:p>
        </p:txBody>
      </p:sp>
      <p:grpSp>
        <p:nvGrpSpPr>
          <p:cNvPr id="21" name="Group 20"/>
          <p:cNvGrpSpPr/>
          <p:nvPr/>
        </p:nvGrpSpPr>
        <p:grpSpPr>
          <a:xfrm>
            <a:off x="1348954" y="4642284"/>
            <a:ext cx="6549920" cy="1743713"/>
            <a:chOff x="1700737" y="4546028"/>
            <a:chExt cx="6549920" cy="1743713"/>
          </a:xfrm>
        </p:grpSpPr>
        <p:sp>
          <p:nvSpPr>
            <p:cNvPr id="5" name="Rounded Rectangle 4"/>
            <p:cNvSpPr/>
            <p:nvPr/>
          </p:nvSpPr>
          <p:spPr>
            <a:xfrm>
              <a:off x="1700737" y="4546028"/>
              <a:ext cx="1503695" cy="439058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>
                  <a:solidFill>
                    <a:schemeClr val="tx1"/>
                  </a:solidFill>
                </a:rPr>
                <a:t>Start</a:t>
              </a:r>
              <a:endParaRPr lang="en-US" sz="2800" dirty="0">
                <a:solidFill>
                  <a:schemeClr val="tx1"/>
                </a:solidFill>
              </a:endParaRPr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1700737" y="5450573"/>
              <a:ext cx="1503695" cy="439058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>
                  <a:solidFill>
                    <a:schemeClr val="tx1"/>
                  </a:solidFill>
                </a:rPr>
                <a:t>End</a:t>
              </a:r>
              <a:endParaRPr lang="en-US" sz="2800" dirty="0">
                <a:solidFill>
                  <a:schemeClr val="tx1"/>
                </a:solidFill>
              </a:endParaRPr>
            </a:p>
          </p:txBody>
        </p:sp>
        <p:sp>
          <p:nvSpPr>
            <p:cNvPr id="9" name="Diamond 8"/>
            <p:cNvSpPr/>
            <p:nvPr/>
          </p:nvSpPr>
          <p:spPr>
            <a:xfrm>
              <a:off x="7027414" y="4546028"/>
              <a:ext cx="735139" cy="439058"/>
            </a:xfrm>
            <a:prstGeom prst="diamond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>
                <a:solidFill>
                  <a:schemeClr val="tx1"/>
                </a:solidFill>
              </a:endParaRPr>
            </a:p>
          </p:txBody>
        </p:sp>
        <p:cxnSp>
          <p:nvCxnSpPr>
            <p:cNvPr id="10" name="Straight Arrow Connector 9"/>
            <p:cNvCxnSpPr/>
            <p:nvPr/>
          </p:nvCxnSpPr>
          <p:spPr>
            <a:xfrm>
              <a:off x="7255951" y="5441482"/>
              <a:ext cx="278063" cy="439058"/>
            </a:xfrm>
            <a:prstGeom prst="straightConnector1">
              <a:avLst/>
            </a:prstGeom>
            <a:ln>
              <a:solidFill>
                <a:schemeClr val="tx1"/>
              </a:solidFill>
              <a:headEnd type="none"/>
              <a:tailEnd type="arrow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4096889" y="5450573"/>
              <a:ext cx="1503695" cy="439058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>
                <a:solidFill>
                  <a:schemeClr val="tx1"/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856843" y="5889631"/>
              <a:ext cx="198378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 smtClean="0"/>
                <a:t>Data Processing</a:t>
              </a:r>
              <a:endParaRPr lang="en-US" sz="2000" dirty="0"/>
            </a:p>
          </p:txBody>
        </p:sp>
        <p:sp>
          <p:nvSpPr>
            <p:cNvPr id="7" name="Flowchart: Data 6"/>
            <p:cNvSpPr/>
            <p:nvPr/>
          </p:nvSpPr>
          <p:spPr>
            <a:xfrm>
              <a:off x="4334377" y="4546028"/>
              <a:ext cx="1028718" cy="439058"/>
            </a:xfrm>
            <a:prstGeom prst="flowChartInputOutpu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>
                <a:solidFill>
                  <a:schemeClr val="tx1"/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993062" y="4985086"/>
              <a:ext cx="171134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 err="1" smtClean="0"/>
                <a:t>Input/Output</a:t>
              </a:r>
              <a:endParaRPr lang="en-US" sz="2000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539309" y="4989239"/>
              <a:ext cx="171134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 smtClean="0"/>
                <a:t>Decision</a:t>
              </a:r>
              <a:endParaRPr lang="en-US" sz="2000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539309" y="5880540"/>
              <a:ext cx="171134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 smtClean="0"/>
                <a:t>Flow Control</a:t>
              </a:r>
              <a:endParaRPr lang="en-US" sz="2000" dirty="0"/>
            </a:p>
          </p:txBody>
        </p:sp>
      </p:grpSp>
    </p:spTree>
    <p:extLst>
      <p:ext uri="{BB962C8B-B14F-4D97-AF65-F5344CB8AC3E}">
        <p14:creationId xmlns:p14="http://schemas.microsoft.com/office/powerpoint/2010/main" val="2058042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 #2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Write an algorithm that asks a user for their grade, and tells them their letter grade. </a:t>
            </a:r>
          </a:p>
          <a:p>
            <a:pPr lvl="4"/>
            <a:endParaRPr lang="en-US" sz="1400" dirty="0" smtClean="0"/>
          </a:p>
          <a:p>
            <a:pPr marL="457200" lvl="1" indent="0">
              <a:buNone/>
            </a:pPr>
            <a:r>
              <a:rPr lang="en-US" dirty="0" smtClean="0"/>
              <a:t>A: </a:t>
            </a:r>
            <a:r>
              <a:rPr lang="en-US" dirty="0" smtClean="0"/>
              <a:t>100 - 90</a:t>
            </a:r>
            <a:r>
              <a:rPr lang="en-US" dirty="0" smtClean="0"/>
              <a:t>			C: </a:t>
            </a:r>
            <a:r>
              <a:rPr lang="en-US" dirty="0" smtClean="0"/>
              <a:t>&lt;80 - 70</a:t>
            </a:r>
            <a:r>
              <a:rPr lang="en-US" dirty="0" smtClean="0"/>
              <a:t>			F: </a:t>
            </a:r>
            <a:r>
              <a:rPr lang="en-US" dirty="0" smtClean="0"/>
              <a:t>&lt;60 - 0</a:t>
            </a:r>
            <a:endParaRPr lang="en-US" dirty="0" smtClean="0"/>
          </a:p>
          <a:p>
            <a:pPr marL="457200" lvl="1" indent="0">
              <a:buNone/>
            </a:pPr>
            <a:r>
              <a:rPr lang="en-US" dirty="0" smtClean="0"/>
              <a:t>B: </a:t>
            </a:r>
            <a:r>
              <a:rPr lang="en-US" dirty="0" smtClean="0"/>
              <a:t>&lt;90 - 80</a:t>
            </a:r>
            <a:r>
              <a:rPr lang="en-US" dirty="0" smtClean="0"/>
              <a:t>			D: </a:t>
            </a:r>
            <a:r>
              <a:rPr lang="en-US" dirty="0" smtClean="0"/>
              <a:t>&lt;70 - 60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34</a:t>
            </a:fld>
            <a:endParaRPr lang="en-US" altLang="en-US"/>
          </a:p>
        </p:txBody>
      </p:sp>
      <p:grpSp>
        <p:nvGrpSpPr>
          <p:cNvPr id="5" name="Group 4"/>
          <p:cNvGrpSpPr/>
          <p:nvPr/>
        </p:nvGrpSpPr>
        <p:grpSpPr>
          <a:xfrm>
            <a:off x="1348954" y="4642284"/>
            <a:ext cx="6549920" cy="1743713"/>
            <a:chOff x="1700737" y="4546028"/>
            <a:chExt cx="6549920" cy="1743713"/>
          </a:xfrm>
        </p:grpSpPr>
        <p:sp>
          <p:nvSpPr>
            <p:cNvPr id="6" name="Rounded Rectangle 5"/>
            <p:cNvSpPr/>
            <p:nvPr/>
          </p:nvSpPr>
          <p:spPr>
            <a:xfrm>
              <a:off x="1700737" y="4546028"/>
              <a:ext cx="1503695" cy="439058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>
                  <a:solidFill>
                    <a:schemeClr val="tx1"/>
                  </a:solidFill>
                </a:rPr>
                <a:t>Start</a:t>
              </a:r>
              <a:endParaRPr lang="en-US" sz="2800" dirty="0">
                <a:solidFill>
                  <a:schemeClr val="tx1"/>
                </a:solidFill>
              </a:endParaRPr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1700737" y="5450573"/>
              <a:ext cx="1503695" cy="439058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>
                  <a:solidFill>
                    <a:schemeClr val="tx1"/>
                  </a:solidFill>
                </a:rPr>
                <a:t>End</a:t>
              </a:r>
              <a:endParaRPr lang="en-US" sz="2800" dirty="0">
                <a:solidFill>
                  <a:schemeClr val="tx1"/>
                </a:solidFill>
              </a:endParaRPr>
            </a:p>
          </p:txBody>
        </p:sp>
        <p:sp>
          <p:nvSpPr>
            <p:cNvPr id="8" name="Diamond 7"/>
            <p:cNvSpPr/>
            <p:nvPr/>
          </p:nvSpPr>
          <p:spPr>
            <a:xfrm>
              <a:off x="7027414" y="4546028"/>
              <a:ext cx="735139" cy="439058"/>
            </a:xfrm>
            <a:prstGeom prst="diamond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>
                <a:solidFill>
                  <a:schemeClr val="tx1"/>
                </a:solidFill>
              </a:endParaRPr>
            </a:p>
          </p:txBody>
        </p:sp>
        <p:cxnSp>
          <p:nvCxnSpPr>
            <p:cNvPr id="9" name="Straight Arrow Connector 8"/>
            <p:cNvCxnSpPr/>
            <p:nvPr/>
          </p:nvCxnSpPr>
          <p:spPr>
            <a:xfrm>
              <a:off x="7255951" y="5441482"/>
              <a:ext cx="278063" cy="439058"/>
            </a:xfrm>
            <a:prstGeom prst="straightConnector1">
              <a:avLst/>
            </a:prstGeom>
            <a:ln>
              <a:solidFill>
                <a:schemeClr val="tx1"/>
              </a:solidFill>
              <a:headEnd type="none"/>
              <a:tailEnd type="arrow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Rectangle 9"/>
            <p:cNvSpPr/>
            <p:nvPr/>
          </p:nvSpPr>
          <p:spPr>
            <a:xfrm>
              <a:off x="4096889" y="5450573"/>
              <a:ext cx="1503695" cy="439058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>
                <a:solidFill>
                  <a:schemeClr val="tx1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727654" y="5889631"/>
              <a:ext cx="224216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 smtClean="0"/>
                <a:t>Data Processing</a:t>
              </a:r>
              <a:endParaRPr lang="en-US" sz="2000" dirty="0"/>
            </a:p>
          </p:txBody>
        </p:sp>
        <p:sp>
          <p:nvSpPr>
            <p:cNvPr id="12" name="Flowchart: Data 11"/>
            <p:cNvSpPr/>
            <p:nvPr/>
          </p:nvSpPr>
          <p:spPr>
            <a:xfrm>
              <a:off x="4334377" y="4546028"/>
              <a:ext cx="1028718" cy="439058"/>
            </a:xfrm>
            <a:prstGeom prst="flowChartInputOutpu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>
                <a:solidFill>
                  <a:schemeClr val="tx1"/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993062" y="4985086"/>
              <a:ext cx="171134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 err="1" smtClean="0"/>
                <a:t>Input/Output</a:t>
              </a:r>
              <a:endParaRPr lang="en-US" sz="2000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539309" y="4989239"/>
              <a:ext cx="171134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 smtClean="0"/>
                <a:t>Decision</a:t>
              </a:r>
              <a:endParaRPr lang="en-US" sz="2000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539309" y="5880540"/>
              <a:ext cx="171134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 smtClean="0"/>
                <a:t>Flow Control</a:t>
              </a:r>
              <a:endParaRPr lang="en-US" sz="2000" dirty="0"/>
            </a:p>
          </p:txBody>
        </p:sp>
      </p:grpSp>
    </p:spTree>
    <p:extLst>
      <p:ext uri="{BB962C8B-B14F-4D97-AF65-F5344CB8AC3E}">
        <p14:creationId xmlns:p14="http://schemas.microsoft.com/office/powerpoint/2010/main" val="169475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Your Lab 1 is an online lab this week!</a:t>
            </a:r>
          </a:p>
          <a:p>
            <a:pPr lvl="1"/>
            <a:r>
              <a:rPr lang="en-US" dirty="0" smtClean="0"/>
              <a:t>Due by this Thursday (Sept 3rd) at 8:59:59 PM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Homework 1 is out</a:t>
            </a:r>
          </a:p>
          <a:p>
            <a:pPr lvl="1"/>
            <a:r>
              <a:rPr lang="en-US" dirty="0" smtClean="0"/>
              <a:t>Due by next Tuesday (Sept 8th) at 8:59:59 PM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Both of these assignments are on Blackboard</a:t>
            </a:r>
          </a:p>
          <a:p>
            <a:pPr lvl="1"/>
            <a:r>
              <a:rPr lang="en-US" dirty="0" smtClean="0"/>
              <a:t>Weekly Agendas are also on Blackboard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92487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practice thinking algorithmically</a:t>
            </a:r>
          </a:p>
          <a:p>
            <a:r>
              <a:rPr lang="en-US" dirty="0" smtClean="0"/>
              <a:t>To understand and be able to implement proper program development</a:t>
            </a:r>
          </a:p>
          <a:p>
            <a:r>
              <a:rPr lang="en-US" dirty="0" smtClean="0"/>
              <a:t>To start learning about control structures</a:t>
            </a:r>
          </a:p>
          <a:p>
            <a:r>
              <a:rPr lang="en-US" dirty="0" smtClean="0"/>
              <a:t>To be able to express an algorithm </a:t>
            </a:r>
            <a:br>
              <a:rPr lang="en-US" dirty="0" smtClean="0"/>
            </a:br>
            <a:r>
              <a:rPr lang="en-US" dirty="0" smtClean="0"/>
              <a:t>using a flow chart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5294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an Algorithm?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Steps used to solve a problem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Problem must be </a:t>
            </a:r>
          </a:p>
          <a:p>
            <a:pPr lvl="1"/>
            <a:r>
              <a:rPr lang="en-US" dirty="0" smtClean="0"/>
              <a:t>Well defined</a:t>
            </a:r>
          </a:p>
          <a:p>
            <a:pPr lvl="1"/>
            <a:r>
              <a:rPr lang="en-US" dirty="0" smtClean="0"/>
              <a:t>Fully understood </a:t>
            </a:r>
            <a:br>
              <a:rPr lang="en-US" dirty="0" smtClean="0"/>
            </a:br>
            <a:r>
              <a:rPr lang="en-US" dirty="0" smtClean="0"/>
              <a:t>by the programmer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</a:t>
            </a:fld>
            <a:endParaRPr lang="en-US" altLang="en-US"/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4696327" y="2908023"/>
            <a:ext cx="4267200" cy="2714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Steps must be</a:t>
            </a:r>
          </a:p>
          <a:p>
            <a:pPr lvl="1"/>
            <a:r>
              <a:rPr lang="en-US" dirty="0"/>
              <a:t>Ordered</a:t>
            </a:r>
          </a:p>
          <a:p>
            <a:pPr lvl="1"/>
            <a:r>
              <a:rPr lang="en-US" dirty="0"/>
              <a:t>Unambiguous</a:t>
            </a:r>
          </a:p>
          <a:p>
            <a:pPr lvl="1"/>
            <a:r>
              <a:rPr lang="en-US" dirty="0" smtClean="0"/>
              <a:t>Complete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8761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Developing an Algorithm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212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Program Development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Understand the problem</a:t>
            </a:r>
          </a:p>
          <a:p>
            <a:pPr marL="1771650" lvl="3" indent="-514350">
              <a:buFont typeface="+mj-lt"/>
              <a:buAutoNum type="arabicPeriod"/>
            </a:pPr>
            <a:endParaRPr lang="en-US" sz="1000" dirty="0"/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Represent your solution (your algorithm)</a:t>
            </a:r>
          </a:p>
          <a:p>
            <a:pPr marL="914400" lvl="1" indent="-514350"/>
            <a:r>
              <a:rPr lang="en-US" dirty="0"/>
              <a:t>Pseudocode</a:t>
            </a:r>
            <a:endParaRPr lang="en-US" dirty="0" smtClean="0"/>
          </a:p>
          <a:p>
            <a:pPr marL="914400" lvl="1" indent="-514350"/>
            <a:r>
              <a:rPr lang="en-US" dirty="0" smtClean="0"/>
              <a:t>Flowchart</a:t>
            </a:r>
            <a:endParaRPr lang="en-US" dirty="0"/>
          </a:p>
          <a:p>
            <a:pPr marL="1771650" lvl="3" indent="-514350">
              <a:buFont typeface="+mj-lt"/>
              <a:buAutoNum type="arabicPeriod"/>
            </a:pPr>
            <a:endParaRPr lang="en-US" sz="10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Implement  the algorithm in a program</a:t>
            </a:r>
          </a:p>
          <a:p>
            <a:pPr marL="1771650" lvl="3" indent="-514350">
              <a:buFont typeface="+mj-lt"/>
              <a:buAutoNum type="arabicPeriod"/>
            </a:pPr>
            <a:endParaRPr lang="en-US" sz="10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Test and debug your program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73059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1: Understanding the 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42422" cy="4156799"/>
          </a:xfrm>
        </p:spPr>
        <p:txBody>
          <a:bodyPr/>
          <a:lstStyle/>
          <a:p>
            <a:r>
              <a:rPr lang="en-US" dirty="0" smtClean="0"/>
              <a:t>Input</a:t>
            </a:r>
          </a:p>
          <a:p>
            <a:pPr lvl="1"/>
            <a:r>
              <a:rPr lang="en-US" dirty="0" smtClean="0"/>
              <a:t>What information or data are you given?</a:t>
            </a:r>
          </a:p>
          <a:p>
            <a:r>
              <a:rPr lang="en-US" dirty="0" smtClean="0"/>
              <a:t>Process</a:t>
            </a:r>
          </a:p>
          <a:p>
            <a:pPr lvl="1"/>
            <a:r>
              <a:rPr lang="en-US" dirty="0" smtClean="0"/>
              <a:t>What must you do with the information/data?</a:t>
            </a:r>
          </a:p>
          <a:p>
            <a:pPr lvl="1"/>
            <a:r>
              <a:rPr lang="en-US" b="1" dirty="0" smtClean="0">
                <a:solidFill>
                  <a:srgbClr val="FF0000"/>
                </a:solidFill>
              </a:rPr>
              <a:t>This is your algorithm!</a:t>
            </a:r>
          </a:p>
          <a:p>
            <a:r>
              <a:rPr lang="en-US" dirty="0" smtClean="0"/>
              <a:t>Output</a:t>
            </a:r>
          </a:p>
          <a:p>
            <a:pPr lvl="1"/>
            <a:r>
              <a:rPr lang="en-US" dirty="0" smtClean="0"/>
              <a:t>What are your deliverables?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70546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“Weekly Pay”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Create a program to calculate the </a:t>
            </a:r>
            <a:br>
              <a:rPr lang="en-US" dirty="0" smtClean="0"/>
            </a:br>
            <a:r>
              <a:rPr lang="en-US" dirty="0" smtClean="0"/>
              <a:t>weekly pay of an hourly employee</a:t>
            </a:r>
          </a:p>
          <a:p>
            <a:pPr lvl="1"/>
            <a:r>
              <a:rPr lang="en-US" dirty="0" smtClean="0"/>
              <a:t>What is the input, process, and output?</a:t>
            </a:r>
          </a:p>
          <a:p>
            <a:endParaRPr lang="en-US" dirty="0" smtClean="0"/>
          </a:p>
          <a:p>
            <a:r>
              <a:rPr lang="en-US" dirty="0" smtClean="0"/>
              <a:t>Input: pay rate and number of hours</a:t>
            </a:r>
          </a:p>
          <a:p>
            <a:r>
              <a:rPr lang="en-US" dirty="0" smtClean="0"/>
              <a:t>Process: multiply pay rate by number of hours</a:t>
            </a:r>
          </a:p>
          <a:p>
            <a:r>
              <a:rPr lang="en-US" dirty="0" smtClean="0"/>
              <a:t>Output: weekly pay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4473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5365</TotalTime>
  <Words>973</Words>
  <Application>Microsoft Office PowerPoint</Application>
  <PresentationFormat>On-screen Show (4:3)</PresentationFormat>
  <Paragraphs>294</Paragraphs>
  <Slides>35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6" baseType="lpstr">
      <vt:lpstr>Office Theme</vt:lpstr>
      <vt:lpstr>CMSC201  Computer Science I for Majors  Lecture 02 – Algorithmic Thinking</vt:lpstr>
      <vt:lpstr>Last Class We Covered</vt:lpstr>
      <vt:lpstr>Any Questions from Last Time?</vt:lpstr>
      <vt:lpstr>Today’s Objectives</vt:lpstr>
      <vt:lpstr>What is an Algorithm?</vt:lpstr>
      <vt:lpstr>Developing an Algorithm</vt:lpstr>
      <vt:lpstr>Program Development</vt:lpstr>
      <vt:lpstr>Step 1: Understanding the Problem</vt:lpstr>
      <vt:lpstr>“Weekly Pay” Example</vt:lpstr>
      <vt:lpstr>Step 2: Represent the Algorithm</vt:lpstr>
      <vt:lpstr>Step 2A: Pseudocode</vt:lpstr>
      <vt:lpstr>Flowchart Symbols</vt:lpstr>
      <vt:lpstr>Step 2B: Flowchart</vt:lpstr>
      <vt:lpstr>Steps 3 and 4: Implementation  and Testing/Debugging</vt:lpstr>
      <vt:lpstr>Algorithms and Language</vt:lpstr>
      <vt:lpstr>Control Structures</vt:lpstr>
      <vt:lpstr>Control Structures</vt:lpstr>
      <vt:lpstr>Sequence</vt:lpstr>
      <vt:lpstr>Decision Making</vt:lpstr>
      <vt:lpstr>Decision Making: Pseudocode</vt:lpstr>
      <vt:lpstr>Decision Making: Flowchart</vt:lpstr>
      <vt:lpstr>Looping</vt:lpstr>
      <vt:lpstr>Looping: Pseudocode</vt:lpstr>
      <vt:lpstr>Looping: Flowchart</vt:lpstr>
      <vt:lpstr>Looping: Flowchart</vt:lpstr>
      <vt:lpstr>Debugging</vt:lpstr>
      <vt:lpstr>A Bit of History on “Bugs”</vt:lpstr>
      <vt:lpstr>Errors (“Bugs”)</vt:lpstr>
      <vt:lpstr>Syntax Errors</vt:lpstr>
      <vt:lpstr>Syntax Error Examples</vt:lpstr>
      <vt:lpstr>Syntax Error Examples</vt:lpstr>
      <vt:lpstr>Logical Errors</vt:lpstr>
      <vt:lpstr>Exercise</vt:lpstr>
      <vt:lpstr>Exercise #2</vt:lpstr>
      <vt:lpstr>Announcements</vt:lpstr>
    </vt:vector>
  </TitlesOfParts>
  <Company>UMBC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Katie</cp:lastModifiedBy>
  <cp:revision>87</cp:revision>
  <dcterms:created xsi:type="dcterms:W3CDTF">2014-05-05T14:25:42Z</dcterms:created>
  <dcterms:modified xsi:type="dcterms:W3CDTF">2015-09-29T12:22:41Z</dcterms:modified>
</cp:coreProperties>
</file>